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84" r:id="rId4"/>
    <p:sldId id="273" r:id="rId5"/>
    <p:sldId id="283" r:id="rId6"/>
    <p:sldId id="282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88" r:id="rId15"/>
    <p:sldId id="287" r:id="rId16"/>
    <p:sldId id="286" r:id="rId17"/>
    <p:sldId id="285" r:id="rId18"/>
    <p:sldId id="289" r:id="rId19"/>
    <p:sldId id="294" r:id="rId20"/>
    <p:sldId id="293" r:id="rId21"/>
    <p:sldId id="292" r:id="rId22"/>
    <p:sldId id="291" r:id="rId23"/>
    <p:sldId id="295" r:id="rId2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0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5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87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0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1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2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8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8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0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5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3206" y="477671"/>
            <a:ext cx="8134066" cy="5854889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Тема </a:t>
            </a:r>
            <a:r>
              <a:rPr lang="en-US" b="1" dirty="0"/>
              <a:t>7.</a:t>
            </a:r>
            <a:r>
              <a:rPr lang="ru-RU" b="1" dirty="0"/>
              <a:t> ФИНАНСОВЫЕ РЕСУРСЫ ПРОЕКТА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b="1" dirty="0"/>
              <a:t>1.Оценка стоимости проекта</a:t>
            </a:r>
            <a:endParaRPr lang="ru-RU" dirty="0"/>
          </a:p>
          <a:p>
            <a:r>
              <a:rPr lang="ru-RU" b="1" dirty="0"/>
              <a:t>2. Планирование затрат по проекту (бюджетирование)</a:t>
            </a:r>
            <a:endParaRPr lang="ru-RU" dirty="0"/>
          </a:p>
          <a:p>
            <a:r>
              <a:rPr lang="ru-RU" b="1" dirty="0"/>
              <a:t>3. Финансирование за счет выпуска акций</a:t>
            </a:r>
            <a:endParaRPr lang="ru-RU" dirty="0"/>
          </a:p>
          <a:p>
            <a:r>
              <a:rPr lang="ru-RU" b="1" dirty="0"/>
              <a:t>4.Долгосрочное долговое финансирование</a:t>
            </a:r>
            <a:endParaRPr lang="ru-RU" dirty="0"/>
          </a:p>
          <a:p>
            <a:r>
              <a:rPr lang="ru-RU" b="1" dirty="0"/>
              <a:t>5. Другие источники финансирования проектов</a:t>
            </a:r>
            <a:endParaRPr lang="ru-RU" dirty="0"/>
          </a:p>
          <a:p>
            <a:r>
              <a:rPr lang="ru-RU" b="1" dirty="0"/>
              <a:t>6. Контроль выполнения плана и условий финансирования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17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2" descr="image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718569" cy="421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69242" y="60385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2.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Базовый план и требования к финансированию проекта по этапам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7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300251"/>
            <a:ext cx="83933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Финансирование проекта должно обеспечивать решение двух основных задач: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такой динамики инвестиций, которая позволяла бы выполнять проект в соответствии с времен­ными и финансовыми ограничениями;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затрат финансовых средств и риска проекта за счет соответствующей структуры инвестиций и макси­мальных налоговых льгот.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Финансирование проекта включает четыре этапа (рис. 3).</a:t>
            </a:r>
            <a:endParaRPr lang="ru-RU" sz="14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9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media\image46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979" y="313899"/>
            <a:ext cx="7328847" cy="515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27797" y="5664201"/>
            <a:ext cx="74380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3.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Этапы финансирования проекта</a:t>
            </a:r>
            <a:endParaRPr lang="ru-RU" sz="16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6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245660"/>
            <a:ext cx="842066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3. Финансирование за счет выпуска акций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Акционерные инвестиции могут быть в форме денежных вкладов, оборудования, технологий, а также в форме эконо­мического обоснования проекта или права использования национальных ресурсов, если акционером является прави­тельственная организация.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Основной объем акционерных инвестиций поступает от участников проекта в начале его реализации, хотя могут производиться вклады в форме подчиненных кредитов уже в ходе осуществления проекта.</a:t>
            </a:r>
            <a:endParaRPr lang="ru-RU" sz="14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77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0" y="177421"/>
            <a:ext cx="86799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Потенциальными покупателями выпускаемых акций могут стать: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заказчики, заинтересованные в продукции, производи­мой в результате завершения проекта и ввода в эксплуата­цию мощностей;</a:t>
            </a:r>
            <a:endParaRPr lang="ru-RU" sz="12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внешние инвесторы, заинтересованные в окупаемости вложенных средств, получении налоговых выигрышей или в приросте стоимости основного капитала на условиях огра­ниченной аренды или ограниченного участия.</a:t>
            </a:r>
            <a:endParaRPr lang="ru-RU" sz="12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Для финансирования крупных проектов, требующих больших капитальных затрат, могут быть использованы средства частных лиц и общественности. При этом выпуск акций совмещается с выпуском долговых обязательств.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4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5" y="532263"/>
            <a:ext cx="818865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4.Долгосрочное долговое финансирование</a:t>
            </a:r>
            <a:endParaRPr lang="ru-RU" sz="11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Источниками долгосрочного долгового финансирования могут быть:</a:t>
            </a:r>
            <a:endParaRPr lang="ru-RU" sz="11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долгосрочные кредиты у самостоятельных или входя­щих в синдикаты банков;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«клубные» долгосрочные кредиты в коммерческих банках;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кредиты в государственных учреждениях;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долговые обязательства общественности;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частное размещение долговых обязательств.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Выбор варианта долгосрочного долгового финансирова­ния основывается на результатах анализа жизнеспособности проекта: оптимальной структуре финансирования, возмож­ностях проекта обеспечивать погашение кредитов и выплату процентных ставок.</a:t>
            </a:r>
            <a:endParaRPr lang="ru-RU" sz="11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76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55" y="245660"/>
            <a:ext cx="840702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Предполагается, что долгосрочные ссуды имеют более низкую стоимость, чем обыкновенные акции, так как про­центные платежи по ним менее неопределенны, чем диви­дендные выплаты. Для того чтобы найти стоимость заемного капитала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kd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нужно найти эффективную норму доходности, которая делает равными стоимость ежегодных платежей кредиторам (</a:t>
            </a:r>
            <a:r>
              <a:rPr lang="en-US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Q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) плюс любой окончательный платеж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QS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выплачивается по окончании займа) и текущую рыночную стоимость долга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где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порядковый номер периода, в который осуществля­ются выплаты по заемным средствам;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порядковый номер периода, в который осуществляется окончательная выплата по заемным средствам.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При этом должна осуществляться и корректировка на нало­гообложение, так как процентные платежи вычитаются из нало­гооблагаемых прибылей.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25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media\image5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310" y="2320119"/>
            <a:ext cx="6741994" cy="132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967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421" y="0"/>
            <a:ext cx="851620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Общий расчет платы за привлекаемый для финансирова­ния проекта капитал (и ставки дисконтирования при оценке эффективности проекта) осуществляется на основе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модели средневзвешенной стоимости капитала,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 соответствии с которой: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где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величина заемного капитала;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Е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величина соб­ственного капитала;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rd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стоимость заемного капитала (про­центная ставка по кредиту или требуемая отдача по корпора­тивным облигациям);</a:t>
            </a: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re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стоимость собственного капитала фирмы; х — ставка налога на прибыль.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Таким образом, стоимость капитала рассчитывается как стоимость его элементов (собственного и заемного капи­тала), взвешенных на их долю в структуре капитала пред­приятия.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59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4" y="628347"/>
            <a:ext cx="837972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5.Другие источники финансирования проектов</a:t>
            </a:r>
            <a:endParaRPr lang="ru-RU" sz="105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Государство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может представлять двухстороннюю </a:t>
            </a: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финан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совую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помощь или организовывать экспортное кредитное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финансирование в реализации проектов с участием </a:t>
            </a: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ино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странных фирм (подрядчиков и поставщиков) или </a:t>
            </a: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заинте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ресованных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третьих сторон. Государственные учреждения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могут осуществлять эту помощь непосредственно за счет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инвестиционных программ через субсидирование или </a:t>
            </a: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гаран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тии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ссуд, либо косвенно, за счет гарантий цен и расширения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налоговых преимуществ. 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Лизинг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представляет собой, как правило, </a:t>
            </a: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трехсторон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ний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комплекс отношений, в которых лизинговая компания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 просьбе и указанию пользователя приобретает у </a:t>
            </a: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изгото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вителя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оборудование, которое затем сдает этому </a:t>
            </a: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пользова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</a:t>
            </a:r>
            <a:b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телю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во временное пользование.</a:t>
            </a:r>
            <a:endParaRPr lang="ru-RU" sz="105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6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55" y="313899"/>
            <a:ext cx="852985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1. Оценка стоимости проекта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Общая стоимость проекта зависит от стоимости выполне­ния каждой его операции, а также от дополнительных посто­янных или переменных расходов. Поскольку для реализации проекта необходимо завершить все входящие в него опера­ции (вне зависимости от того, являются они критическими или нет), общая стоимость выполнения операций определя­ется арифметической суммой отдельных значений стоимо­сти каждой операции.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Если проект исполняется по контракту, следует различать оценку стоимости и цену исполнения контракта. Оценка сто­имости является одним из факторов, влияющих на опреде­ление цены исполнения контракта, но не единственным.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39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03" y="286603"/>
            <a:ext cx="85162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Регресс —</a:t>
            </a: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это требование о возмещении представленной взаймы суммы.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Финансирование с полным регрессом на заемщика</a:t>
            </a: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наи­более распространенная форма проектного финансирования. Она является наиболее простой и дешевой. Применяется в следующих случаях: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1) предоставление средств для финансирования малопри­быльных или некоммерческих проектов, заказчики которых имеют возможность погасить кредиты за счет других дохо­дов. Например, это социально значимые проекты;</a:t>
            </a:r>
            <a:endParaRPr lang="ru-RU" sz="14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90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media\image5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8424" y="377883"/>
            <a:ext cx="5117910" cy="53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61916" y="5925697"/>
            <a:ext cx="7362967" cy="456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4.</a:t>
            </a:r>
            <a:r>
              <a:rPr lang="ru-RU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Распределение рисков при проектном финансировании</a:t>
            </a:r>
            <a:endParaRPr lang="ru-RU" sz="11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57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346629"/>
            <a:ext cx="7792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6. Контроль выполнения плана и условий финансирования</a:t>
            </a:r>
            <a:endParaRPr lang="ru-RU" sz="11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Кроме планирования финансовой деятельности, в круп­ных проектах, в том числе, связанных со строительством, при­ходится прилагать усилия для решения </a:t>
            </a:r>
            <a:r>
              <a:rPr lang="ru-RU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следуюших</a:t>
            </a: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вопросов:</a:t>
            </a:r>
            <a:endParaRPr lang="ru-RU" sz="11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точные оценки затрат (финансовые сметы);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расходов во времени (поток денежной наличности);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подтверждение затрат (анализ финансового состояния);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своевременность и точность отчетности по затратам;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соответствующих финансовых рычагов управления;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неправильных затрат на проект;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своевременная и осмысленная отчетность о состоянии проекта;</a:t>
            </a:r>
            <a:endParaRPr lang="ru-RU" sz="11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соответствующего решения об осу­ществлении затрат до того, как будут произведены убыточ­ные затраты.</a:t>
            </a:r>
            <a:endParaRPr lang="ru-RU" sz="11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06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9146" y="2680396"/>
            <a:ext cx="4572000" cy="74251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3200" u="none" strike="noStrike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1342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29" y="232012"/>
            <a:ext cx="885739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Существуют следующие подходы к оценке стоимости.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Параметрическая оценка</a:t>
            </a:r>
            <a:r>
              <a:rPr lang="ru-RU" sz="2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предполагает декомпози­цию операций на элементы и использование исторических данных для их оценки. Стандартными путями выделения элементов являются:</a:t>
            </a:r>
            <a:endParaRPr lang="ru-RU" sz="12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переменные расходы — стоимость материалов, задей­ствованных в выполнении операции; стоимость трудовых ресурсов (стоимость единицы времени работы), задейство­ванных в каждой операции. Следует учитывать, что стои­мость ресурсов на разных стадиях выполнения операций может меняться;</a:t>
            </a:r>
            <a:endParaRPr lang="ru-RU" sz="12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постоянные расходы — стоимость самой операции и управленческих воздействий по назначению на нее ресурсов.</a:t>
            </a:r>
            <a:endParaRPr lang="ru-RU" sz="12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1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024" y="341194"/>
            <a:ext cx="8325134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 startAt="2"/>
            </a:pPr>
            <a:r>
              <a:rPr lang="ru-RU" sz="2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Аналоговая оценка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sz="2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сверху вниз»)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использование фактической стоимости операций или ресурсов, задейство­ванных в предыдущем аналогичном проекте. Обычно такую оценку можно получить достаточно близко, но она явля­ется весьма приблизительной, так как не учитывает спец­ифические особенности конкретных проектов. Однако такая оценка полезна в случае большого количества однотипных проектов, реализуемых предприятием или одной и той же проектной командой.</a:t>
            </a:r>
            <a:endParaRPr lang="ru-RU" sz="14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3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445" y="191069"/>
            <a:ext cx="8011236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</a:pPr>
            <a:r>
              <a:rPr lang="ru-RU" sz="2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3.Поэтапное оценивание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оценка проекта по этапам его жизненного цикла. При этом ближайший этап оценивается с достаточно высокой степенью точности, а для других эта­пов используются приближенные оценки. По мере реали­зации проекта неопределенность уменьшается, и предвари­тельные оценки уточняются. Поэтапное оценивание очень популярно среди проектных менеджеров, так как позволяет существенно сузить горизонт планирования.</a:t>
            </a:r>
            <a:endParaRPr lang="ru-RU" sz="14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1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122831"/>
            <a:ext cx="8447964" cy="5010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4.</a:t>
            </a: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Оценка</a:t>
            </a: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снизу вверх</a:t>
            </a: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» предполагает суммирова­ние отдельных операций или пакетов работ снизу вверх по уровням проекта и агрегирование, таким образом, стоимости всего проекта. Такой подход существенно увели­чивает точность оценок, но одновременно возрастает и тру­доемкость этого процесса. Также в ходе получения оценок возможны конфликты между разными уровнями, а сле­довательно, необходимо уделять внимание этим потенци­ально конфликтным точкам и находить компромиссные решения.</a:t>
            </a:r>
            <a:endParaRPr lang="ru-RU" sz="14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9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69" y="0"/>
            <a:ext cx="874821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000" b="1" spc="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затрат по проекту (бюджетирование)</a:t>
            </a:r>
            <a:endParaRPr lang="ru-RU" sz="1200" spc="3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Бюджет проекта — это план, выраженный в количествен­ных показателях и отражающий затраты, необходимые для достижения поставленной цели. В бюджете представ­лены оценочные результаты откорректированного календар­ного плана и стратегии реализации проекта. Процесс состав­ления бюджета проекта представляет собой распределение сметной стоимости во времени на основании календарного плана.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При составлении бюджета следует опираться на оценки стоимости операций и пакетов работ, полученные при опре­делении стоимости проекта. На основании полученных данных строится график, показывающий, сколько средств необходимо иметь в каждый период. Площадь графика соот­ветствует стоимости проекта (рис. .1).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6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665" y="5611799"/>
            <a:ext cx="8031707" cy="49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Рис.1.</a:t>
            </a: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Графическое представление стоимости проекта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F:\media\image47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665" y="464025"/>
            <a:ext cx="8127242" cy="449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751905" y="4867470"/>
            <a:ext cx="112659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Время</a:t>
            </a:r>
            <a:endParaRPr lang="ru-RU" sz="10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75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1" y="204717"/>
            <a:ext cx="85298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Распределенный во времени бюджет, называемый также </a:t>
            </a: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базовым планом по стоимости,</a:t>
            </a: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служит для измерения, мони­торинга и контроля исполнения проекта по стоимости. Он разрабатывается суммированием оценок стоимостей по эта­пам проекта. Обычно базовый план напоминает по форме латинскую букву</a:t>
            </a: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и часто называется</a:t>
            </a: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-кривой.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Базовый план по стоимости служит основой для раз­работки</a:t>
            </a:r>
            <a:r>
              <a:rPr lang="ru-RU" sz="2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требований к финансированию проекта.</a:t>
            </a: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Финан­сирование проекта осуществляется поэтапно. Требования к финансированию на отдельных этапах могут превышать базовый план на величину резерва управления (рис. 2).</a:t>
            </a:r>
            <a:endParaRPr lang="ru-RU" sz="14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7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940</Words>
  <Application>Microsoft Office PowerPoint</Application>
  <PresentationFormat>Экран (4:3)</PresentationFormat>
  <Paragraphs>77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Microsoft Sans Serif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Марина Коршикова</cp:lastModifiedBy>
  <cp:revision>15</cp:revision>
  <dcterms:created xsi:type="dcterms:W3CDTF">2015-02-27T06:11:58Z</dcterms:created>
  <dcterms:modified xsi:type="dcterms:W3CDTF">2017-03-21T10:17:42Z</dcterms:modified>
</cp:coreProperties>
</file>